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82" r:id="rId4"/>
    <p:sldId id="260" r:id="rId5"/>
    <p:sldId id="261" r:id="rId6"/>
    <p:sldId id="267" r:id="rId7"/>
    <p:sldId id="286" r:id="rId8"/>
    <p:sldId id="269" r:id="rId9"/>
    <p:sldId id="287" r:id="rId10"/>
    <p:sldId id="270" r:id="rId11"/>
    <p:sldId id="271" r:id="rId12"/>
    <p:sldId id="272" r:id="rId13"/>
    <p:sldId id="281" r:id="rId14"/>
    <p:sldId id="280" r:id="rId15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FFFF99"/>
    <a:srgbClr val="C13F3F"/>
    <a:srgbClr val="D92121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80" autoAdjust="0"/>
    <p:restoredTop sz="96357" autoAdjust="0"/>
  </p:normalViewPr>
  <p:slideViewPr>
    <p:cSldViewPr>
      <p:cViewPr varScale="1">
        <p:scale>
          <a:sx n="99" d="100"/>
          <a:sy n="99" d="100"/>
        </p:scale>
        <p:origin x="211" y="9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91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70"/>
    </p:cViewPr>
  </p:sorterViewPr>
  <p:notesViewPr>
    <p:cSldViewPr>
      <p:cViewPr varScale="1">
        <p:scale>
          <a:sx n="59" d="100"/>
          <a:sy n="59" d="100"/>
        </p:scale>
        <p:origin x="3142" y="4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4F0938CC-CE79-4435-A706-83705538FAFE}" type="datetimeFigureOut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D669F728-D530-4620-B9D3-C4599D1731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98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13" y="5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/>
          <a:lstStyle>
            <a:lvl1pPr algn="r">
              <a:defRPr sz="1200"/>
            </a:lvl1pPr>
          </a:lstStyle>
          <a:p>
            <a:fld id="{D67B964A-190D-4150-B132-A0F976DCD8AC}" type="datetimeFigureOut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39" tIns="47020" rIns="94039" bIns="470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53" y="4561307"/>
            <a:ext cx="5851504" cy="4320377"/>
          </a:xfrm>
          <a:prstGeom prst="rect">
            <a:avLst/>
          </a:prstGeom>
        </p:spPr>
        <p:txBody>
          <a:bodyPr vert="horz" lIns="94039" tIns="47020" rIns="94039" bIns="470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13" y="9119354"/>
            <a:ext cx="3170248" cy="480223"/>
          </a:xfrm>
          <a:prstGeom prst="rect">
            <a:avLst/>
          </a:prstGeom>
        </p:spPr>
        <p:txBody>
          <a:bodyPr vert="horz" lIns="94039" tIns="47020" rIns="94039" bIns="47020" rtlCol="0" anchor="b"/>
          <a:lstStyle>
            <a:lvl1pPr algn="r">
              <a:defRPr sz="1200"/>
            </a:lvl1pPr>
          </a:lstStyle>
          <a:p>
            <a:fld id="{25FD98E6-C4B7-402B-9B62-381BA5333B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7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-3833" y="3962400"/>
            <a:ext cx="12178580" cy="1828800"/>
          </a:xfrm>
        </p:spPr>
        <p:txBody>
          <a:bodyPr anchor="b"/>
          <a:lstStyle>
            <a:lvl1pPr>
              <a:defRPr cap="none" baseline="0">
                <a:solidFill>
                  <a:srgbClr val="002060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-2540000" y="152400"/>
            <a:ext cx="12192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AEA8D14-E5DC-4009-8ABE-E113074D3533}"/>
              </a:ext>
            </a:extLst>
          </p:cNvPr>
          <p:cNvCxnSpPr>
            <a:cxnSpLocks/>
          </p:cNvCxnSpPr>
          <p:nvPr userDrawn="1"/>
        </p:nvCxnSpPr>
        <p:spPr>
          <a:xfrm>
            <a:off x="1727200" y="6360318"/>
            <a:ext cx="10451381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0D75C59B-2226-4C9A-BA5C-475C2A35C4D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3420" y="6019800"/>
            <a:ext cx="1828528" cy="838200"/>
          </a:xfrm>
          <a:prstGeom prst="rect">
            <a:avLst/>
          </a:prstGeom>
        </p:spPr>
      </p:pic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3CDF360-C7B3-49D5-81D7-6D9D54264E47}"/>
              </a:ext>
            </a:extLst>
          </p:cNvPr>
          <p:cNvSpPr txBox="1">
            <a:spLocks/>
          </p:cNvSpPr>
          <p:nvPr userDrawn="1"/>
        </p:nvSpPr>
        <p:spPr>
          <a:xfrm>
            <a:off x="11467381" y="6360318"/>
            <a:ext cx="7112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z="1400" smtClean="0"/>
              <a:pPr/>
              <a:t>‹#›</a:t>
            </a:fld>
            <a:endParaRPr lang="en-US" sz="1400" dirty="0"/>
          </a:p>
        </p:txBody>
      </p:sp>
      <p:sp>
        <p:nvSpPr>
          <p:cNvPr id="17" name="Date Placeholder 13">
            <a:extLst>
              <a:ext uri="{FF2B5EF4-FFF2-40B4-BE49-F238E27FC236}">
                <a16:creationId xmlns:a16="http://schemas.microsoft.com/office/drawing/2014/main" id="{AEB9E3C3-A590-43C8-8AF5-AAE4C2A44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bg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14400"/>
          </a:xfrm>
        </p:spPr>
        <p:txBody>
          <a:bodyPr>
            <a:normAutofit/>
          </a:bodyPr>
          <a:lstStyle>
            <a:lvl1pPr>
              <a:defRPr sz="4400">
                <a:latin typeface="Garamond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990600"/>
            <a:ext cx="10871200" cy="5105400"/>
          </a:xfrm>
        </p:spPr>
        <p:txBody>
          <a:bodyPr>
            <a:normAutofit/>
          </a:bodyPr>
          <a:lstStyle>
            <a:lvl1pPr>
              <a:defRPr sz="2800">
                <a:latin typeface="Garamond" pitchFamily="18" charset="0"/>
              </a:defRPr>
            </a:lvl1pPr>
            <a:lvl2pPr>
              <a:defRPr sz="2400">
                <a:latin typeface="Garamond" pitchFamily="18" charset="0"/>
              </a:defRPr>
            </a:lvl2pPr>
            <a:lvl3pPr>
              <a:defRPr sz="2000">
                <a:latin typeface="Garamond" pitchFamily="18" charset="0"/>
              </a:defRPr>
            </a:lvl3pPr>
            <a:lvl4pPr>
              <a:defRPr sz="1800">
                <a:latin typeface="Garamond" pitchFamily="18" charset="0"/>
              </a:defRPr>
            </a:lvl4pPr>
            <a:lvl5pPr>
              <a:defRPr sz="1800">
                <a:latin typeface="Garamond" pitchFamily="18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9" name="Date Placeholder 13">
            <a:extLst>
              <a:ext uri="{FF2B5EF4-FFF2-40B4-BE49-F238E27FC236}">
                <a16:creationId xmlns:a16="http://schemas.microsoft.com/office/drawing/2014/main" id="{A087DD9F-A4A9-4654-A7DD-2A17E56F19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7258" y="2718276"/>
            <a:ext cx="9497484" cy="1673225"/>
          </a:xfrm>
        </p:spPr>
        <p:txBody>
          <a:bodyPr anchor="t"/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13421" y="1600200"/>
            <a:ext cx="1217858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000" b="1" dirty="0">
              <a:latin typeface="Garamond" panose="020204040303010108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00200"/>
            <a:ext cx="11988800" cy="990600"/>
          </a:xfrm>
        </p:spPr>
        <p:txBody>
          <a:bodyPr/>
          <a:lstStyle>
            <a:lvl1pPr algn="ctr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Date Placeholder 13">
            <a:extLst>
              <a:ext uri="{FF2B5EF4-FFF2-40B4-BE49-F238E27FC236}">
                <a16:creationId xmlns:a16="http://schemas.microsoft.com/office/drawing/2014/main" id="{FCC66BDB-479C-425F-A0DE-FBA1C4F5B9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30E0A3-BC75-4EC2-B96D-C99E4CC6620B}"/>
              </a:ext>
            </a:extLst>
          </p:cNvPr>
          <p:cNvCxnSpPr>
            <a:cxnSpLocks/>
          </p:cNvCxnSpPr>
          <p:nvPr userDrawn="1"/>
        </p:nvCxnSpPr>
        <p:spPr>
          <a:xfrm>
            <a:off x="1727200" y="6360318"/>
            <a:ext cx="10451381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A6D8E689-AD31-4B85-84FE-1080505B55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3420" y="6019800"/>
            <a:ext cx="1828528" cy="838200"/>
          </a:xfrm>
          <a:prstGeom prst="rect">
            <a:avLst/>
          </a:prstGeom>
        </p:spPr>
      </p:pic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A806211B-1D5E-4146-BED0-7EC3D4207D5E}"/>
              </a:ext>
            </a:extLst>
          </p:cNvPr>
          <p:cNvSpPr txBox="1">
            <a:spLocks/>
          </p:cNvSpPr>
          <p:nvPr userDrawn="1"/>
        </p:nvSpPr>
        <p:spPr>
          <a:xfrm>
            <a:off x="11467381" y="6360318"/>
            <a:ext cx="7112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z="1400" smtClean="0"/>
              <a:pPr/>
              <a:t>‹#›</a:t>
            </a:fld>
            <a:endParaRPr lang="en-US" sz="1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38200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48932" y="914400"/>
            <a:ext cx="51816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0" y="914400"/>
            <a:ext cx="5181600" cy="5105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7924800" y="6446838"/>
            <a:ext cx="3556000" cy="365125"/>
          </a:xfrm>
        </p:spPr>
        <p:txBody>
          <a:bodyPr rtlCol="0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97781" y="1591693"/>
            <a:ext cx="5181600" cy="4504307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285781" y="1591693"/>
            <a:ext cx="5181600" cy="450430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97781" y="905893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285781" y="905893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CCD744E3-F398-4247-B444-E2D9218E27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1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DC4317-A5EC-4823-9EF6-2ABB221BE4BE}"/>
              </a:ext>
            </a:extLst>
          </p:cNvPr>
          <p:cNvCxnSpPr>
            <a:cxnSpLocks/>
          </p:cNvCxnSpPr>
          <p:nvPr userDrawn="1"/>
        </p:nvCxnSpPr>
        <p:spPr>
          <a:xfrm>
            <a:off x="1727200" y="6360318"/>
            <a:ext cx="10451381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9F0619B8-E720-4417-AEBA-2EA26859849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3420" y="6019800"/>
            <a:ext cx="1828528" cy="838200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F3FFE94-DDE5-407D-A4F2-9F4CA7F4AE2B}"/>
              </a:ext>
            </a:extLst>
          </p:cNvPr>
          <p:cNvSpPr txBox="1">
            <a:spLocks/>
          </p:cNvSpPr>
          <p:nvPr userDrawn="1"/>
        </p:nvSpPr>
        <p:spPr>
          <a:xfrm>
            <a:off x="11467381" y="6360318"/>
            <a:ext cx="7112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z="1400" smtClean="0"/>
              <a:pPr/>
              <a:t>‹#›</a:t>
            </a:fld>
            <a:endParaRPr lang="en-US" sz="140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69950"/>
          </a:xfrm>
        </p:spPr>
        <p:txBody>
          <a:bodyPr anchor="ctr"/>
          <a:lstStyle>
            <a:lvl1pPr algn="ctr">
              <a:buNone/>
              <a:defRPr sz="4400" b="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200738F2-32D1-47E7-9AEF-9082EC3A5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11381" y="6411595"/>
            <a:ext cx="3556000" cy="365125"/>
          </a:xfrm>
        </p:spPr>
        <p:txBody>
          <a:bodyPr/>
          <a:lstStyle/>
          <a:p>
            <a:r>
              <a:rPr lang="en-US"/>
              <a:t>June 1, 2021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w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3420" y="-2619"/>
            <a:ext cx="12165161" cy="871299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919954"/>
            <a:ext cx="10871200" cy="520652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911381" y="6411595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Garamond" pitchFamily="18" charset="0"/>
              </a:defRPr>
            </a:lvl1pPr>
          </a:lstStyle>
          <a:p>
            <a:r>
              <a:rPr lang="en-US"/>
              <a:t>June 1, 2021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2D30FDD-1477-4E01-B6CC-012187FA9F22}"/>
              </a:ext>
            </a:extLst>
          </p:cNvPr>
          <p:cNvCxnSpPr>
            <a:cxnSpLocks/>
          </p:cNvCxnSpPr>
          <p:nvPr userDrawn="1"/>
        </p:nvCxnSpPr>
        <p:spPr>
          <a:xfrm>
            <a:off x="1727200" y="6360318"/>
            <a:ext cx="10451381" cy="0"/>
          </a:xfrm>
          <a:prstGeom prst="line">
            <a:avLst/>
          </a:prstGeom>
          <a:ln w="15875">
            <a:solidFill>
              <a:srgbClr val="C80000">
                <a:alpha val="54902"/>
              </a:srgb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1F6EC95-197A-48FC-B506-A733992C0D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5385"/>
          <a:stretch/>
        </p:blipFill>
        <p:spPr>
          <a:xfrm>
            <a:off x="13420" y="6019800"/>
            <a:ext cx="1828528" cy="838200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C5DD6E7-E616-4FAE-BC85-67AA461887B4}"/>
              </a:ext>
            </a:extLst>
          </p:cNvPr>
          <p:cNvSpPr txBox="1">
            <a:spLocks/>
          </p:cNvSpPr>
          <p:nvPr userDrawn="1"/>
        </p:nvSpPr>
        <p:spPr>
          <a:xfrm>
            <a:off x="11467381" y="6360318"/>
            <a:ext cx="711200" cy="497683"/>
          </a:xfrm>
          <a:prstGeom prst="rect">
            <a:avLst/>
          </a:prstGeom>
          <a:solidFill>
            <a:srgbClr val="D92121"/>
          </a:solidFill>
        </p:spPr>
        <p:txBody>
          <a:bodyPr vert="horz" anchor="ctr" anchorCtr="0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0AB23B-9BF0-489E-A8C2-70A75979535F}" type="slidenum">
              <a:rPr lang="en-US" sz="1400" smtClean="0"/>
              <a:pPr/>
              <a:t>‹#›</a:t>
            </a:fld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</p:sldLayoutIdLst>
  <p:hf sldNum="0" hdr="0" ftr="0"/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rgbClr val="002060"/>
          </a:solidFill>
          <a:latin typeface="Garamond" pitchFamily="18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about:blan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52C24-52D6-4E19-ADEA-539D0EC7C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3992493"/>
            <a:ext cx="9133935" cy="1828800"/>
          </a:xfrm>
        </p:spPr>
        <p:txBody>
          <a:bodyPr>
            <a:normAutofit fontScale="90000"/>
          </a:bodyPr>
          <a:lstStyle/>
          <a:p>
            <a:r>
              <a:rPr lang="en-US" dirty="0"/>
              <a:t>City of Arcadia</a:t>
            </a:r>
            <a:br>
              <a:rPr lang="en-US" dirty="0"/>
            </a:br>
            <a:r>
              <a:rPr lang="en-US" dirty="0"/>
              <a:t>Redistricting Community Workshop</a:t>
            </a:r>
            <a:br>
              <a:rPr lang="en-US" dirty="0"/>
            </a:b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DF98C-BCDA-446E-87CC-942F990BFAAB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November 10, 2021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2B1D5B78-BEF9-4895-BDD9-CB81BF4F1C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0297" y="341183"/>
            <a:ext cx="1231407" cy="2280780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83BE6192-1BE4-468F-89F3-5FCCA927F6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2398" y="2895600"/>
            <a:ext cx="2527204" cy="823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1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DD504C1-EB21-4ABA-B467-76C222B7D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Neighborhoods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65C20B-4D41-41EF-B367-6D695D7A86F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7030A0"/>
                </a:solidFill>
              </a:rPr>
              <a:t>1</a:t>
            </a:r>
            <a:r>
              <a:rPr lang="en-US" sz="2400" b="1" baseline="30000" dirty="0">
                <a:solidFill>
                  <a:srgbClr val="7030A0"/>
                </a:solidFill>
              </a:rPr>
              <a:t>st</a:t>
            </a:r>
            <a:r>
              <a:rPr lang="en-US" sz="2400" b="1" dirty="0">
                <a:solidFill>
                  <a:srgbClr val="7030A0"/>
                </a:solidFill>
              </a:rPr>
              <a:t> Question: what is your neighborhood?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7030A0"/>
                </a:solidFill>
              </a:rPr>
              <a:t>2</a:t>
            </a:r>
            <a:r>
              <a:rPr lang="en-US" sz="2400" b="1" baseline="30000" dirty="0">
                <a:solidFill>
                  <a:srgbClr val="7030A0"/>
                </a:solidFill>
              </a:rPr>
              <a:t>nd</a:t>
            </a:r>
            <a:r>
              <a:rPr lang="en-US" sz="2400" b="1" dirty="0">
                <a:solidFill>
                  <a:srgbClr val="7030A0"/>
                </a:solidFill>
              </a:rPr>
              <a:t> Question: what are its geographic boundaries?</a:t>
            </a:r>
          </a:p>
          <a:p>
            <a:pPr marL="0" indent="0">
              <a:buNone/>
            </a:pPr>
            <a:endParaRPr lang="en-US" sz="24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2000" b="1" dirty="0"/>
              <a:t>Examples of physical features defining a neighborhood boundary:</a:t>
            </a:r>
          </a:p>
          <a:p>
            <a:r>
              <a:rPr lang="en-US" sz="2000" dirty="0"/>
              <a:t>Natural neighborhood dividing lines, such as highway or major roads, rivers, canals and/or hills</a:t>
            </a:r>
          </a:p>
          <a:p>
            <a:r>
              <a:rPr lang="en-US" sz="2000" dirty="0"/>
              <a:t>Areas around parks or schools</a:t>
            </a:r>
          </a:p>
          <a:p>
            <a:r>
              <a:rPr lang="en-US" sz="2000" dirty="0"/>
              <a:t>Other neighborhood landmarks</a:t>
            </a:r>
          </a:p>
          <a:p>
            <a:pPr marL="0" indent="0">
              <a:buNone/>
            </a:pPr>
            <a:endParaRPr lang="en-US" sz="24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7030A0"/>
                </a:solidFill>
              </a:rPr>
              <a:t>In the absence of public testimony, planning records and other similar documents may provide definition.</a:t>
            </a:r>
            <a:endParaRPr lang="en-US" sz="180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7F234C-4D2C-41A6-80CE-DA5FBC62456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November 10, 2021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B6CE03-B877-48BE-A40D-CA7A8E4566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21774" y="5643582"/>
            <a:ext cx="3546227" cy="678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360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EE141-D2A2-4D19-825E-7D11A3C4A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Beyond Neighborhoods:</a:t>
            </a:r>
            <a:br>
              <a:rPr lang="en-US" sz="3600" dirty="0"/>
            </a:br>
            <a:r>
              <a:rPr lang="en-US" sz="3600" dirty="0"/>
              <a:t>Defining Communities of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014AA-3B16-48AC-B179-9C6C9D2A461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</a:rPr>
              <a:t>1</a:t>
            </a:r>
            <a:r>
              <a:rPr lang="en-US" sz="2000" b="1" baseline="30000" dirty="0">
                <a:solidFill>
                  <a:srgbClr val="7030A0"/>
                </a:solidFill>
              </a:rPr>
              <a:t>st</a:t>
            </a:r>
            <a:r>
              <a:rPr lang="en-US" sz="2000" b="1" dirty="0">
                <a:solidFill>
                  <a:srgbClr val="7030A0"/>
                </a:solidFill>
              </a:rPr>
              <a:t> Question: what defines your community?</a:t>
            </a:r>
          </a:p>
          <a:p>
            <a:r>
              <a:rPr lang="en-US" sz="2000" dirty="0"/>
              <a:t>Geographic Area, plus</a:t>
            </a:r>
          </a:p>
          <a:p>
            <a:r>
              <a:rPr lang="en-US" sz="2000" dirty="0"/>
              <a:t>Shared issue or characteristic</a:t>
            </a:r>
          </a:p>
          <a:p>
            <a:pPr lvl="1"/>
            <a:r>
              <a:rPr lang="en-US" sz="2000" i="1" dirty="0">
                <a:solidFill>
                  <a:schemeClr val="tx2"/>
                </a:solidFill>
              </a:rPr>
              <a:t>Shared social or economic interest</a:t>
            </a:r>
          </a:p>
          <a:p>
            <a:pPr lvl="1"/>
            <a:r>
              <a:rPr lang="en-US" sz="2000" i="1" dirty="0">
                <a:solidFill>
                  <a:schemeClr val="tx2"/>
                </a:solidFill>
              </a:rPr>
              <a:t>Impacted by city policies</a:t>
            </a:r>
          </a:p>
          <a:p>
            <a:r>
              <a:rPr lang="en-US" sz="2000" dirty="0"/>
              <a:t>Tell us “your community’s story”</a:t>
            </a:r>
          </a:p>
          <a:p>
            <a:pPr marL="0" indent="0">
              <a:buNone/>
            </a:pPr>
            <a:endParaRPr lang="en-US" sz="20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</a:rPr>
              <a:t>2</a:t>
            </a:r>
            <a:r>
              <a:rPr lang="en-US" sz="2000" b="1" baseline="30000" dirty="0">
                <a:solidFill>
                  <a:srgbClr val="7030A0"/>
                </a:solidFill>
              </a:rPr>
              <a:t>nd</a:t>
            </a:r>
            <a:r>
              <a:rPr lang="en-US" sz="2000" b="1" dirty="0">
                <a:solidFill>
                  <a:srgbClr val="7030A0"/>
                </a:solidFill>
              </a:rPr>
              <a:t> Question: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7030A0"/>
                </a:solidFill>
              </a:rPr>
              <a:t>Would this community benefit from being “included within a single district for purposes of its effective and fair representation”? </a:t>
            </a:r>
          </a:p>
          <a:p>
            <a:r>
              <a:rPr lang="en-US" sz="2000" dirty="0"/>
              <a:t>Or would it benefit more from having multiple representatives?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6FD1F9-4123-45DB-A3CE-4426D42F752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November 10, 2021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B4FE10-AA05-4238-9535-5055F0A2F905}"/>
              </a:ext>
            </a:extLst>
          </p:cNvPr>
          <p:cNvSpPr txBox="1"/>
          <p:nvPr/>
        </p:nvSpPr>
        <p:spPr>
          <a:xfrm>
            <a:off x="3200400" y="5358718"/>
            <a:ext cx="579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latin typeface="Garamond" panose="02020404030301010803" pitchFamily="18" charset="0"/>
              </a:rPr>
              <a:t>Definitions of Communities of Interest may </a:t>
            </a:r>
            <a:r>
              <a:rPr lang="en-US" sz="2000" i="1" u="sng" dirty="0">
                <a:latin typeface="Garamond" panose="02020404030301010803" pitchFamily="18" charset="0"/>
              </a:rPr>
              <a:t>not</a:t>
            </a:r>
            <a:r>
              <a:rPr lang="en-US" sz="2000" i="1" dirty="0">
                <a:latin typeface="Garamond" panose="02020404030301010803" pitchFamily="18" charset="0"/>
              </a:rPr>
              <a:t> include relationships with political parties, incumbents, or political candidates.</a:t>
            </a:r>
          </a:p>
        </p:txBody>
      </p:sp>
    </p:spTree>
    <p:extLst>
      <p:ext uri="{BB962C8B-B14F-4D97-AF65-F5344CB8AC3E}">
        <p14:creationId xmlns:p14="http://schemas.microsoft.com/office/powerpoint/2010/main" val="7517211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BB17954-C058-447A-BBA6-B992E3C09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Neighborhoods / Communities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F319E-7FC8-49E4-9838-75E1C11CC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November 10, 2021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8CA3EA-9784-4B98-93B5-07E5081AA12D}"/>
              </a:ext>
            </a:extLst>
          </p:cNvPr>
          <p:cNvSpPr txBox="1"/>
          <p:nvPr/>
        </p:nvSpPr>
        <p:spPr>
          <a:xfrm>
            <a:off x="1752600" y="1520785"/>
            <a:ext cx="86106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Neighborhoods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Commercial Areas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HOAs</a:t>
            </a:r>
          </a:p>
          <a:p>
            <a:endParaRPr lang="en-US" sz="3200" dirty="0"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latin typeface="Garamond" panose="02020404030301010803" pitchFamily="18" charset="0"/>
              </a:rPr>
              <a:t>Other designated areas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888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1BB68-CDA0-4E02-B2DB-AD9C1303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797F1-8B9E-4D89-9D1A-AF6425B4C6A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/>
              <a:t>What is your neighborhood and what are its boundaries?</a:t>
            </a:r>
          </a:p>
          <a:p>
            <a:r>
              <a:rPr lang="en-US" sz="2400" dirty="0"/>
              <a:t>What other notable areas are in the city, and what are their boundaries?</a:t>
            </a:r>
          </a:p>
          <a:p>
            <a:r>
              <a:rPr lang="en-US" sz="2400" dirty="0"/>
              <a:t>Any questions about the mapping tools?</a:t>
            </a:r>
          </a:p>
          <a:p>
            <a:endParaRPr lang="en-US" sz="2400" dirty="0"/>
          </a:p>
          <a:p>
            <a:r>
              <a:rPr lang="en-US" sz="2400" dirty="0"/>
              <a:t>Provide us Feedback on: </a:t>
            </a:r>
          </a:p>
          <a:p>
            <a:pPr lvl="1"/>
            <a:r>
              <a:rPr lang="en-US" sz="2000" dirty="0"/>
              <a:t>Areas that meet each AB 849 definition: </a:t>
            </a:r>
          </a:p>
          <a:p>
            <a:pPr lvl="2"/>
            <a:r>
              <a:rPr lang="en-US" dirty="0"/>
              <a:t>“neighborhoods” </a:t>
            </a:r>
          </a:p>
          <a:p>
            <a:pPr lvl="2"/>
            <a:r>
              <a:rPr lang="en-US" dirty="0"/>
              <a:t>“communities of interest . . . that should be included within a single district for purposes of its effective and fair representation.”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A64989-1A4C-44D4-9098-5046A7A193C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November 10, 2021</a:t>
            </a:r>
          </a:p>
        </p:txBody>
      </p:sp>
    </p:spTree>
    <p:extLst>
      <p:ext uri="{BB962C8B-B14F-4D97-AF65-F5344CB8AC3E}">
        <p14:creationId xmlns:p14="http://schemas.microsoft.com/office/powerpoint/2010/main" val="450819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51CB2-538D-4C3C-A9F5-EBE239A2D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&amp; Next Steps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DF32B0-44D5-4D13-BF81-B9100BABE41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November 10, 2021</a:t>
            </a:r>
          </a:p>
        </p:txBody>
      </p:sp>
      <p:graphicFrame>
        <p:nvGraphicFramePr>
          <p:cNvPr id="3" name="Table 11">
            <a:extLst>
              <a:ext uri="{FF2B5EF4-FFF2-40B4-BE49-F238E27FC236}">
                <a16:creationId xmlns:a16="http://schemas.microsoft.com/office/drawing/2014/main" id="{D0C1EF65-7A08-4BC7-BD17-A57576985C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0233258"/>
              </p:ext>
            </p:extLst>
          </p:nvPr>
        </p:nvGraphicFramePr>
        <p:xfrm>
          <a:off x="152400" y="719666"/>
          <a:ext cx="11811000" cy="442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5056645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1012346618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863726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Date(s)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Description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Comments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679202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August 17, 2021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1st Public Hearing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1039153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October 2021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Mapping software released to the public. US Census data released mid-August. California released the prisoner-adjusted redistricting data on September 27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3542084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November 10, 2021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Proposed 2nd hearing – Community Workshop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2265010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January 15, 2022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Maps due from public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3063276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February 1, 2022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Proposed 3rd hearing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1089073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March 8, 2022</a:t>
                      </a: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Publish revised map(s)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7 Days prior to adoption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3915234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March 15, 2022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Proposed 4th hearing.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Final Hearing and Council adopt District map. Must be completed no later than April 17, 2021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1715501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April 17, 2022 (E-205) 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City deadline to adopt and submit map to Registrar </a:t>
                      </a:r>
                    </a:p>
                  </a:txBody>
                  <a:tcPr marL="50911" marR="50911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Garamond" panose="020204040303010108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911" marR="50911" marT="0" marB="0"/>
                </a:tc>
                <a:extLst>
                  <a:ext uri="{0D108BD9-81ED-4DB2-BD59-A6C34878D82A}">
                    <a16:rowId xmlns:a16="http://schemas.microsoft.com/office/drawing/2014/main" val="2756986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10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2021 Arcadia Redistricting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39200" y="6400800"/>
            <a:ext cx="2667000" cy="365125"/>
          </a:xfrm>
        </p:spPr>
        <p:txBody>
          <a:bodyPr/>
          <a:lstStyle/>
          <a:p>
            <a:r>
              <a:rPr lang="en-US" dirty="0"/>
              <a:t>November 10, 2021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EC5EC-1156-4B5E-8FFA-3004FAEB3CF5}"/>
              </a:ext>
            </a:extLst>
          </p:cNvPr>
          <p:cNvSpPr txBox="1"/>
          <p:nvPr/>
        </p:nvSpPr>
        <p:spPr>
          <a:xfrm>
            <a:off x="914400" y="1295401"/>
            <a:ext cx="102870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6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latin typeface="Garamond" panose="02020404030301010803" pitchFamily="18" charset="0"/>
              </a:rPr>
              <a:t>The</a:t>
            </a:r>
            <a:r>
              <a:rPr lang="en-US" sz="3600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  <a:r>
              <a:rPr lang="en-US" sz="3600" dirty="0">
                <a:latin typeface="Garamond" panose="02020404030301010803" pitchFamily="18" charset="0"/>
              </a:rPr>
              <a:t>2021 redistricting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Project timelines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Key deadlines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Next steps and hearings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Project website – </a:t>
            </a:r>
            <a:r>
              <a:rPr lang="en-US" sz="3600" dirty="0">
                <a:solidFill>
                  <a:srgbClr val="0070C0"/>
                </a:solidFill>
                <a:latin typeface="Garamond" panose="02020404030301010803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ArcadiaCA.gov/redistricting</a:t>
            </a:r>
            <a:r>
              <a:rPr lang="en-US" sz="3600" dirty="0">
                <a:solidFill>
                  <a:srgbClr val="0070C0"/>
                </a:solidFill>
                <a:latin typeface="Garamond" panose="02020404030301010803" pitchFamily="18" charset="0"/>
              </a:rPr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08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F8775-6895-4798-8EF7-F4243FE45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Arcadia Elections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72CD7-80E0-4466-BBCE-DAA2AD294FA9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dirty="0"/>
              <a:t>November 10, 2021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14EC5EC-1156-4B5E-8FFA-3004FAEB3CF5}"/>
              </a:ext>
            </a:extLst>
          </p:cNvPr>
          <p:cNvSpPr txBox="1"/>
          <p:nvPr/>
        </p:nvSpPr>
        <p:spPr>
          <a:xfrm>
            <a:off x="381000" y="762000"/>
            <a:ext cx="10972800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6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>
                <a:latin typeface="Garamond" panose="02020404030301010803" pitchFamily="18" charset="0"/>
              </a:rPr>
              <a:t>Mayor &amp; Council Members hold 4 -year terms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Districts 1 &amp; 4 terms end November 2024*</a:t>
            </a:r>
          </a:p>
          <a:p>
            <a:pPr lvl="1"/>
            <a:endParaRPr lang="en-US" sz="3600" dirty="0">
              <a:latin typeface="Garamond" panose="02020404030301010803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Districts 2, 3, 5 terms end November 2022*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3600" dirty="0">
              <a:latin typeface="Garamond" panose="02020404030301010803" pitchFamily="18" charset="0"/>
            </a:endParaRPr>
          </a:p>
          <a:p>
            <a:pPr lvl="1"/>
            <a:r>
              <a:rPr lang="en-US" sz="1600" dirty="0">
                <a:latin typeface="Garamond" panose="02020404030301010803" pitchFamily="18" charset="0"/>
              </a:rPr>
              <a:t>*City changed election dates from April to November in order to comply with California’s SB 415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17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A8E2B3E-7E62-466F-853A-50C0482CA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Redistricting Process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690AEF-07A2-4A05-8B01-7776136EB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November 10, 2021</a:t>
            </a:r>
          </a:p>
        </p:txBody>
      </p:sp>
      <p:graphicFrame>
        <p:nvGraphicFramePr>
          <p:cNvPr id="7" name="Content Placeholder 8">
            <a:extLst>
              <a:ext uri="{FF2B5EF4-FFF2-40B4-BE49-F238E27FC236}">
                <a16:creationId xmlns:a16="http://schemas.microsoft.com/office/drawing/2014/main" id="{4F9B62EE-73FE-4EEE-A1C9-147A81DC9A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2470028"/>
              </p:ext>
            </p:extLst>
          </p:nvPr>
        </p:nvGraphicFramePr>
        <p:xfrm>
          <a:off x="381000" y="1053537"/>
          <a:ext cx="11010180" cy="4750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3982">
                  <a:extLst>
                    <a:ext uri="{9D8B030D-6E8A-4147-A177-3AD203B41FA5}">
                      <a16:colId xmlns:a16="http://schemas.microsoft.com/office/drawing/2014/main" val="2058158948"/>
                    </a:ext>
                  </a:extLst>
                </a:gridCol>
                <a:gridCol w="8236198">
                  <a:extLst>
                    <a:ext uri="{9D8B030D-6E8A-4147-A177-3AD203B41FA5}">
                      <a16:colId xmlns:a16="http://schemas.microsoft.com/office/drawing/2014/main" val="4117527635"/>
                    </a:ext>
                  </a:extLst>
                </a:gridCol>
              </a:tblGrid>
              <a:tr h="43742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Step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256639"/>
                  </a:ext>
                </a:extLst>
              </a:tr>
              <a:tr h="1186443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Initial Pre-Draft Hearing(s)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August 17 and November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Held prior to release of draft maps.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Education and to solicit input on the communities in the City.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Identify “neighborhoods,” “communities of interest,” and “secondary areas.”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609799"/>
                  </a:ext>
                </a:extLst>
              </a:tr>
              <a:tr h="826915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Initial deadline for draft maps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January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Deadline for the public to submit draft maps for inclusion in the next hearing packet and presentation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7116078"/>
                  </a:ext>
                </a:extLst>
              </a:tr>
              <a:tr h="467387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Release draft maps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Draft maps posted to project website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1473673"/>
                  </a:ext>
                </a:extLst>
              </a:tr>
              <a:tr h="826915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Two hearings on draft maps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February 1 and March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Two meetings to discuss and revise the draft maps and to discuss the election sequence.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378917"/>
                  </a:ext>
                </a:extLst>
              </a:tr>
              <a:tr h="826915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Map adoption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Map adopted via ordinance.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Final map must be posted at least 7 days prior to adoption,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Garamond" panose="02020404030301010803" pitchFamily="18" charset="0"/>
                        </a:rPr>
                        <a:t>March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45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3479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F881C-6686-40A0-8932-1222E2251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Redistricting Rules and Goals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46009-779F-4B75-B8A0-0106AB736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November 10, 2021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2E41DE-590C-492B-89CE-55BAFD7FE382}"/>
              </a:ext>
            </a:extLst>
          </p:cNvPr>
          <p:cNvSpPr txBox="1">
            <a:spLocks/>
          </p:cNvSpPr>
          <p:nvPr/>
        </p:nvSpPr>
        <p:spPr>
          <a:xfrm>
            <a:off x="989461" y="1724028"/>
            <a:ext cx="2590800" cy="2408236"/>
          </a:xfrm>
          <a:prstGeom prst="rect">
            <a:avLst/>
          </a:prstGeom>
          <a:ln>
            <a:solidFill>
              <a:schemeClr val="accent2"/>
            </a:solidFill>
            <a:miter lim="800000"/>
            <a:headEnd/>
            <a:tailEnd/>
          </a:ln>
        </p:spPr>
        <p:txBody>
          <a:bodyPr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000" b="1" dirty="0"/>
              <a:t>Equal Population</a:t>
            </a:r>
          </a:p>
          <a:p>
            <a:r>
              <a:rPr lang="en-US" altLang="en-US" sz="2000" b="1" dirty="0"/>
              <a:t>Federal Voting Rights Act</a:t>
            </a:r>
          </a:p>
          <a:p>
            <a:r>
              <a:rPr lang="en-US" altLang="en-US" sz="2000" b="1" dirty="0"/>
              <a:t>No Racial Gerrymandering</a:t>
            </a:r>
          </a:p>
          <a:p>
            <a:pPr lvl="1"/>
            <a:endParaRPr lang="en-US" altLang="en-US" sz="1400" b="1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E53BBD6B-18DC-4572-8345-0314AD19190B}"/>
              </a:ext>
            </a:extLst>
          </p:cNvPr>
          <p:cNvSpPr txBox="1">
            <a:spLocks/>
          </p:cNvSpPr>
          <p:nvPr/>
        </p:nvSpPr>
        <p:spPr bwMode="auto">
          <a:xfrm>
            <a:off x="989461" y="1089708"/>
            <a:ext cx="2590800" cy="6397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ts val="7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 sz="29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639763" indent="-273050">
              <a:spcBef>
                <a:spcPts val="55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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indent="-228600">
              <a:spcBef>
                <a:spcPts val="5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"/>
              <a:defRPr sz="23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indent="-228600">
              <a:spcBef>
                <a:spcPts val="400"/>
              </a:spcBef>
              <a:buClr>
                <a:srgbClr val="A5AB81"/>
              </a:buClr>
              <a:buSzPct val="7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indent="-228600">
              <a:spcBef>
                <a:spcPts val="400"/>
              </a:spcBef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anose="05000000000000000000" pitchFamily="2" charset="2"/>
              <a:buChar char="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000" b="1" dirty="0">
                <a:solidFill>
                  <a:schemeClr val="bg1"/>
                </a:solidFill>
              </a:rPr>
              <a:t>1. Federal Laws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FCD588EC-196C-4ABD-B37A-5982D0A02ABA}"/>
              </a:ext>
            </a:extLst>
          </p:cNvPr>
          <p:cNvSpPr txBox="1">
            <a:spLocks/>
          </p:cNvSpPr>
          <p:nvPr/>
        </p:nvSpPr>
        <p:spPr>
          <a:xfrm>
            <a:off x="3580262" y="1089707"/>
            <a:ext cx="4354888" cy="639763"/>
          </a:xfrm>
          <a:prstGeom prst="rect">
            <a:avLst/>
          </a:prstGeom>
          <a:solidFill>
            <a:schemeClr val="accent4"/>
          </a:solidFill>
        </p:spPr>
        <p:txBody>
          <a:bodyPr anchor="ctr"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sz="2000" b="1" dirty="0">
                <a:solidFill>
                  <a:schemeClr val="bg1"/>
                </a:solidFill>
              </a:rPr>
              <a:t>2. California Criteria for 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n-US" sz="2000" b="1" dirty="0">
                <a:solidFill>
                  <a:schemeClr val="bg1"/>
                </a:solidFill>
              </a:rPr>
              <a:t>Cities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8BC1AB-5512-44D0-B177-2E86DCEB6C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9503" y="4191000"/>
            <a:ext cx="2413416" cy="1600200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AC4D300-45E8-4DD9-953D-2C601AB1A2EB}"/>
              </a:ext>
            </a:extLst>
          </p:cNvPr>
          <p:cNvSpPr txBox="1">
            <a:spLocks/>
          </p:cNvSpPr>
          <p:nvPr/>
        </p:nvSpPr>
        <p:spPr>
          <a:xfrm>
            <a:off x="3580262" y="1687306"/>
            <a:ext cx="4354888" cy="4637294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000" b="1" dirty="0"/>
              <a:t>Geographically contiguous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000" b="1" dirty="0"/>
              <a:t>Undivided neighborhoods and “communities of interest” </a:t>
            </a:r>
            <a:br>
              <a:rPr lang="en-US" altLang="en-US" sz="2000" b="1" dirty="0"/>
            </a:br>
            <a:r>
              <a:rPr lang="en-US" altLang="en-US" sz="2000" dirty="0"/>
              <a:t>(Socio-economic geographic areas that should be kept together)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000" b="1" dirty="0"/>
              <a:t>Easily identifiable boundaries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altLang="en-US" sz="2000" b="1" dirty="0"/>
              <a:t>Compact</a:t>
            </a:r>
            <a:br>
              <a:rPr lang="en-US" altLang="en-US" sz="2000" b="1" dirty="0"/>
            </a:br>
            <a:r>
              <a:rPr lang="en-US" altLang="en-US" sz="2000" dirty="0"/>
              <a:t>(Do not bypass one group of people to get to a more distant group of people)</a:t>
            </a:r>
          </a:p>
          <a:p>
            <a:pPr marL="0" indent="0">
              <a:buNone/>
              <a:defRPr/>
            </a:pPr>
            <a:r>
              <a:rPr lang="en-US" altLang="en-US" sz="2000" b="1" i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Prohibited:</a:t>
            </a:r>
          </a:p>
          <a:p>
            <a:pPr marL="0" indent="0">
              <a:buNone/>
              <a:defRPr/>
            </a:pPr>
            <a:r>
              <a:rPr lang="en-US" altLang="en-US" sz="2000" i="1" dirty="0">
                <a:solidFill>
                  <a:schemeClr val="accent2">
                    <a:lumMod val="75000"/>
                  </a:schemeClr>
                </a:solidFill>
                <a:cs typeface="Arial" panose="020B0604020202020204" pitchFamily="34" charset="0"/>
              </a:rPr>
              <a:t>“Shall not favor or discriminate against a political party.”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US" altLang="en-US" sz="1800" dirty="0"/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6D573AF9-3D14-4A50-AA08-26FE42925484}"/>
              </a:ext>
            </a:extLst>
          </p:cNvPr>
          <p:cNvSpPr txBox="1">
            <a:spLocks/>
          </p:cNvSpPr>
          <p:nvPr/>
        </p:nvSpPr>
        <p:spPr>
          <a:xfrm>
            <a:off x="7935150" y="1089706"/>
            <a:ext cx="3037649" cy="6397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anchor="ctr"/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sz="2000" b="1" dirty="0">
                <a:solidFill>
                  <a:schemeClr val="bg1"/>
                </a:solidFill>
              </a:rPr>
              <a:t>3. Other Traditional Redistricting Principles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5A7ACEBE-6AE4-41DE-B9FB-3583DAC1AF1E}"/>
              </a:ext>
            </a:extLst>
          </p:cNvPr>
          <p:cNvSpPr txBox="1">
            <a:spLocks/>
          </p:cNvSpPr>
          <p:nvPr/>
        </p:nvSpPr>
        <p:spPr>
          <a:xfrm>
            <a:off x="7935150" y="1687306"/>
            <a:ext cx="3037650" cy="4637294"/>
          </a:xfrm>
          <a:prstGeom prst="rect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000" b="1" dirty="0"/>
              <a:t>Minimize voters shifted to different election years</a:t>
            </a:r>
          </a:p>
          <a:p>
            <a:r>
              <a:rPr lang="en-US" altLang="en-US" sz="2000" b="1" dirty="0"/>
              <a:t>Respect voters’ choices / continuity in office</a:t>
            </a:r>
          </a:p>
          <a:p>
            <a:r>
              <a:rPr lang="en-US" altLang="en-US" sz="2000" b="1" dirty="0"/>
              <a:t>Future population growth</a:t>
            </a:r>
          </a:p>
          <a:p>
            <a:r>
              <a:rPr lang="en-US" altLang="en-US" sz="2000" b="1" dirty="0"/>
              <a:t>Preserving the core of existing districts</a:t>
            </a:r>
          </a:p>
          <a:p>
            <a:pPr marL="342900" indent="-342900">
              <a:buFont typeface="+mj-lt"/>
              <a:buAutoNum type="arabicPeriod"/>
              <a:defRPr/>
            </a:pP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357065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201EE-47BD-409F-BBF3-00D3C0362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Arcadia Demographic Overview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4B944C-3395-4144-981C-ADE590DB9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November 10, 2021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3387555-D460-4A78-A835-44B4DB19C3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102054"/>
              </p:ext>
            </p:extLst>
          </p:nvPr>
        </p:nvGraphicFramePr>
        <p:xfrm>
          <a:off x="1752600" y="1181100"/>
          <a:ext cx="8559800" cy="1996440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3658147066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58544638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246944203"/>
                    </a:ext>
                  </a:extLst>
                </a:gridCol>
                <a:gridCol w="1079952">
                  <a:extLst>
                    <a:ext uri="{9D8B030D-6E8A-4147-A177-3AD203B41FA5}">
                      <a16:colId xmlns:a16="http://schemas.microsoft.com/office/drawing/2014/main" val="4074692221"/>
                    </a:ext>
                  </a:extLst>
                </a:gridCol>
                <a:gridCol w="1115252">
                  <a:extLst>
                    <a:ext uri="{9D8B030D-6E8A-4147-A177-3AD203B41FA5}">
                      <a16:colId xmlns:a16="http://schemas.microsoft.com/office/drawing/2014/main" val="2201887594"/>
                    </a:ext>
                  </a:extLst>
                </a:gridCol>
                <a:gridCol w="772098">
                  <a:extLst>
                    <a:ext uri="{9D8B030D-6E8A-4147-A177-3AD203B41FA5}">
                      <a16:colId xmlns:a16="http://schemas.microsoft.com/office/drawing/2014/main" val="1293037724"/>
                    </a:ext>
                  </a:extLst>
                </a:gridCol>
                <a:gridCol w="876951">
                  <a:extLst>
                    <a:ext uri="{9D8B030D-6E8A-4147-A177-3AD203B41FA5}">
                      <a16:colId xmlns:a16="http://schemas.microsoft.com/office/drawing/2014/main" val="770597814"/>
                    </a:ext>
                  </a:extLst>
                </a:gridCol>
                <a:gridCol w="905547">
                  <a:extLst>
                    <a:ext uri="{9D8B030D-6E8A-4147-A177-3AD203B41FA5}">
                      <a16:colId xmlns:a16="http://schemas.microsoft.com/office/drawing/2014/main" val="3376935970"/>
                    </a:ext>
                  </a:extLst>
                </a:gridCol>
              </a:tblGrid>
              <a:tr h="0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City of Arcadia - 2020 Census Data Total Population Statistics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62499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District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CA Adjusted Pop.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Deviation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Deviation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Hispanic Origin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NH White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NH Black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% NH Asian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85362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11,330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-26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-0.23%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13.56%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18.60%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1.68%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64.95%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14836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10,265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-1091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-9.61%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14.71%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25.20%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1.96%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56.43%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63744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12,148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792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6.97%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17.05%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15.06%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2.86%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63.26%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46197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11,890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4.70%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8.27%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14.10%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1.49%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74.52%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6917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11,148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-208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-1.83%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11.98%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16.04%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1.15%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69.09%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889808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Garamond" panose="02020404030301010803" pitchFamily="18" charset="0"/>
                        </a:rPr>
                        <a:t>Total Deviation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Garamond" panose="02020404030301010803" pitchFamily="18" charset="0"/>
                        </a:rPr>
                        <a:t>16.58%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396932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F514B85-FEB1-4AA5-8A6C-27F1E767CB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64182"/>
              </p:ext>
            </p:extLst>
          </p:nvPr>
        </p:nvGraphicFramePr>
        <p:xfrm>
          <a:off x="2971800" y="3551872"/>
          <a:ext cx="5714999" cy="1560195"/>
        </p:xfrm>
        <a:graphic>
          <a:graphicData uri="http://schemas.openxmlformats.org/drawingml/2006/table">
            <a:tbl>
              <a:tblPr/>
              <a:tblGrid>
                <a:gridCol w="940741">
                  <a:extLst>
                    <a:ext uri="{9D8B030D-6E8A-4147-A177-3AD203B41FA5}">
                      <a16:colId xmlns:a16="http://schemas.microsoft.com/office/drawing/2014/main" val="1027080717"/>
                    </a:ext>
                  </a:extLst>
                </a:gridCol>
                <a:gridCol w="1305277">
                  <a:extLst>
                    <a:ext uri="{9D8B030D-6E8A-4147-A177-3AD203B41FA5}">
                      <a16:colId xmlns:a16="http://schemas.microsoft.com/office/drawing/2014/main" val="3655931942"/>
                    </a:ext>
                  </a:extLst>
                </a:gridCol>
                <a:gridCol w="1422870">
                  <a:extLst>
                    <a:ext uri="{9D8B030D-6E8A-4147-A177-3AD203B41FA5}">
                      <a16:colId xmlns:a16="http://schemas.microsoft.com/office/drawing/2014/main" val="775252261"/>
                    </a:ext>
                  </a:extLst>
                </a:gridCol>
                <a:gridCol w="1046574">
                  <a:extLst>
                    <a:ext uri="{9D8B030D-6E8A-4147-A177-3AD203B41FA5}">
                      <a16:colId xmlns:a16="http://schemas.microsoft.com/office/drawing/2014/main" val="3361765818"/>
                    </a:ext>
                  </a:extLst>
                </a:gridCol>
                <a:gridCol w="999537">
                  <a:extLst>
                    <a:ext uri="{9D8B030D-6E8A-4147-A177-3AD203B41FA5}">
                      <a16:colId xmlns:a16="http://schemas.microsoft.com/office/drawing/2014/main" val="3911754277"/>
                    </a:ext>
                  </a:extLst>
                </a:gridCol>
              </a:tblGrid>
              <a:tr h="19545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City of Arcadia CVAP Data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406727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District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Latino CVAP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White CVAP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Black CVAP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Garamond" panose="02020404030301010803" pitchFamily="18" charset="0"/>
                        </a:rPr>
                        <a:t>Asian CVAP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9737571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8.24%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29.17%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2.54%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59.29%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78340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13.49%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38.26%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2.38%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45.37%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217885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16.69%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26.09%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5.04%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51.95%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4002708"/>
                  </a:ext>
                </a:extLst>
              </a:tr>
              <a:tr h="195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6.60%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22.06%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1.66%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68.28%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187457"/>
                  </a:ext>
                </a:extLst>
              </a:tr>
              <a:tr h="20523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effectLst/>
                          <a:latin typeface="Garamond" panose="02020404030301010803" pitchFamily="18" charset="0"/>
                        </a:rPr>
                        <a:t>9.11%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25.15%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0.48%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effectLst/>
                          <a:latin typeface="Garamond" panose="02020404030301010803" pitchFamily="18" charset="0"/>
                        </a:rPr>
                        <a:t>64.36%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66818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60C1769-0533-4143-9E40-B82717B8171D}"/>
              </a:ext>
            </a:extLst>
          </p:cNvPr>
          <p:cNvSpPr txBox="1"/>
          <p:nvPr/>
        </p:nvSpPr>
        <p:spPr>
          <a:xfrm>
            <a:off x="2514600" y="5486400"/>
            <a:ext cx="6692181" cy="70788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rgbClr val="002060"/>
                </a:solidFill>
                <a:latin typeface="Garamond" panose="02020404030301010803" pitchFamily="18" charset="0"/>
              </a:rPr>
              <a:t>Tables show </a:t>
            </a:r>
            <a:r>
              <a:rPr lang="en-US" sz="2000" dirty="0">
                <a:solidFill>
                  <a:srgbClr val="002060"/>
                </a:solidFill>
                <a:latin typeface="Garamond" panose="02020404030301010803" pitchFamily="18" charset="0"/>
              </a:rPr>
              <a:t>official 2020 demographic data</a:t>
            </a:r>
          </a:p>
          <a:p>
            <a:pPr algn="ctr"/>
            <a:r>
              <a:rPr lang="en-US" sz="2000" dirty="0">
                <a:solidFill>
                  <a:srgbClr val="002060"/>
                </a:solidFill>
                <a:latin typeface="Garamond" panose="02020404030301010803" pitchFamily="18" charset="0"/>
              </a:rPr>
              <a:t>Each of the 5 districts must contain about 11,356 people.</a:t>
            </a:r>
          </a:p>
        </p:txBody>
      </p:sp>
    </p:spTree>
    <p:extLst>
      <p:ext uri="{BB962C8B-B14F-4D97-AF65-F5344CB8AC3E}">
        <p14:creationId xmlns:p14="http://schemas.microsoft.com/office/powerpoint/2010/main" val="1327265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4B944C-3395-4144-981C-ADE590DB9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November 10, 2021</a:t>
            </a:r>
          </a:p>
        </p:txBody>
      </p:sp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AAAC871B-F3CF-4DE0-AEBE-1769427700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8" y="22628"/>
            <a:ext cx="6692181" cy="683537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9201EE-47BD-409F-BBF3-00D3C0362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5200" y="-2619"/>
            <a:ext cx="8673381" cy="764619"/>
          </a:xfrm>
        </p:spPr>
        <p:txBody>
          <a:bodyPr/>
          <a:lstStyle/>
          <a:p>
            <a:r>
              <a:rPr lang="en-US" dirty="0"/>
              <a:t>Asian-American CVAP</a:t>
            </a:r>
          </a:p>
        </p:txBody>
      </p:sp>
    </p:spTree>
    <p:extLst>
      <p:ext uri="{BB962C8B-B14F-4D97-AF65-F5344CB8AC3E}">
        <p14:creationId xmlns:p14="http://schemas.microsoft.com/office/powerpoint/2010/main" val="4204913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B36803-A916-4E80-B29C-CA813F18C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November 10, 2021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E6C274B8-458F-4343-9328-C632375D4C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" y="22860"/>
            <a:ext cx="6625701" cy="683514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B343AF6-7960-43B9-BBDC-FA2FA10AB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6200" y="22860"/>
            <a:ext cx="12165161" cy="871299"/>
          </a:xfrm>
        </p:spPr>
        <p:txBody>
          <a:bodyPr/>
          <a:lstStyle/>
          <a:p>
            <a:r>
              <a:rPr lang="en-US" dirty="0"/>
              <a:t>Latino CVAP</a:t>
            </a:r>
          </a:p>
        </p:txBody>
      </p:sp>
    </p:spTree>
    <p:extLst>
      <p:ext uri="{BB962C8B-B14F-4D97-AF65-F5344CB8AC3E}">
        <p14:creationId xmlns:p14="http://schemas.microsoft.com/office/powerpoint/2010/main" val="1418814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B36803-A916-4E80-B29C-CA813F18C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November 10, 2021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0905EE4E-5701-44E2-A3EA-2C798D181B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6" y="0"/>
            <a:ext cx="6772564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B343AF6-7960-43B9-BBDC-FA2FA10AB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219" y="89418"/>
            <a:ext cx="12165161" cy="871299"/>
          </a:xfrm>
        </p:spPr>
        <p:txBody>
          <a:bodyPr/>
          <a:lstStyle/>
          <a:p>
            <a:r>
              <a:rPr lang="en-US" dirty="0"/>
              <a:t>Income</a:t>
            </a:r>
          </a:p>
        </p:txBody>
      </p:sp>
    </p:spTree>
    <p:extLst>
      <p:ext uri="{BB962C8B-B14F-4D97-AF65-F5344CB8AC3E}">
        <p14:creationId xmlns:p14="http://schemas.microsoft.com/office/powerpoint/2010/main" val="12608938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2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BF0000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5991</TotalTime>
  <Words>947</Words>
  <Application>Microsoft Office PowerPoint</Application>
  <PresentationFormat>Widescreen</PresentationFormat>
  <Paragraphs>224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Garamond</vt:lpstr>
      <vt:lpstr>Tw Cen MT</vt:lpstr>
      <vt:lpstr>Wingdings</vt:lpstr>
      <vt:lpstr>Wingdings 2</vt:lpstr>
      <vt:lpstr>Median</vt:lpstr>
      <vt:lpstr>City of Arcadia Redistricting Community Workshop </vt:lpstr>
      <vt:lpstr>2021 Arcadia Redistricting</vt:lpstr>
      <vt:lpstr>Arcadia Elections</vt:lpstr>
      <vt:lpstr>Redistricting Process</vt:lpstr>
      <vt:lpstr>Redistricting Rules and Goals</vt:lpstr>
      <vt:lpstr>Arcadia Demographic Overview</vt:lpstr>
      <vt:lpstr>Asian-American CVAP</vt:lpstr>
      <vt:lpstr>Latino CVAP</vt:lpstr>
      <vt:lpstr>Income</vt:lpstr>
      <vt:lpstr>Defining Neighborhoods</vt:lpstr>
      <vt:lpstr>Beyond Neighborhoods: Defining Communities of Interest</vt:lpstr>
      <vt:lpstr>Possible Neighborhoods / Communities</vt:lpstr>
      <vt:lpstr>Discussion</vt:lpstr>
      <vt:lpstr>Timeline &amp; Next Steps</vt:lpstr>
    </vt:vector>
  </TitlesOfParts>
  <Company>Claremont McKenna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NDC Presentation</dc:title>
  <dc:creator>Douglas Johnson</dc:creator>
  <cp:lastModifiedBy>Michael Bruckner</cp:lastModifiedBy>
  <cp:revision>423</cp:revision>
  <cp:lastPrinted>2017-05-23T05:26:42Z</cp:lastPrinted>
  <dcterms:created xsi:type="dcterms:W3CDTF">2011-05-19T00:29:13Z</dcterms:created>
  <dcterms:modified xsi:type="dcterms:W3CDTF">2021-11-10T18:54:37Z</dcterms:modified>
</cp:coreProperties>
</file>